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60" r:id="rId6"/>
    <p:sldId id="263" r:id="rId7"/>
    <p:sldId id="259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9CC70F-4973-5846-826B-0AA9108BE626}">
          <p14:sldIdLst>
            <p14:sldId id="256"/>
          </p14:sldIdLst>
        </p14:section>
        <p14:section name="Parte 1" id="{1E6CA39B-8DB4-1E40-A015-2F01EEE29512}">
          <p14:sldIdLst>
            <p14:sldId id="262"/>
            <p14:sldId id="257"/>
            <p14:sldId id="258"/>
            <p14:sldId id="260"/>
          </p14:sldIdLst>
        </p14:section>
        <p14:section name="Parte 2" id="{037DB6A0-F994-FF44-8BC7-D2397E9BAEA4}">
          <p14:sldIdLst>
            <p14:sldId id="263"/>
          </p14:sldIdLst>
        </p14:section>
        <p14:section name="Parte 3" id="{25C01763-7759-3747-B151-24587B9C9FCD}">
          <p14:sldIdLst>
            <p14:sldId id="259"/>
          </p14:sldIdLst>
        </p14:section>
        <p14:section name="Parte 4" id="{52F266F5-651F-E34E-9F24-308B8AD33064}">
          <p14:sldIdLst>
            <p14:sldId id="261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C6E"/>
    <a:srgbClr val="072A18"/>
    <a:srgbClr val="16161A"/>
    <a:srgbClr val="0C4728"/>
    <a:srgbClr val="1E0B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57"/>
    <p:restoredTop sz="96327"/>
  </p:normalViewPr>
  <p:slideViewPr>
    <p:cSldViewPr snapToGrid="0">
      <p:cViewPr varScale="1">
        <p:scale>
          <a:sx n="74" d="100"/>
          <a:sy n="74" d="100"/>
        </p:scale>
        <p:origin x="192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4C3D-2F27-BBA7-58A8-EACAD0A145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1F660-B2EA-BA10-0A1B-07CD2FC097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12BE4-2772-89D7-76CA-5B9B98942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144D4-47C3-0EF4-731C-EAF1EA049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8F947-6BF1-7A62-59DA-13CBB780E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46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F0F28-64FD-F130-E0D8-A1029EC57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A0B0E-9C19-5F76-FAB9-D23CA91DF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3F65C-0324-34E3-3A62-01798A7BD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18EF4-9E15-363E-8EA8-84F5152F7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794E8-75FD-B1CC-3050-8B01E3731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476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76A74C-4D85-C416-387D-E0C06C33C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227310-A520-4AC4-6E39-0FF1C9C83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F6BA6-AAB8-200D-CCDB-4A73ADA88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71BB9-811D-E6D2-A7E2-663AAF6BD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43767-20FD-0559-B7AF-19262BB73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980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E06F-1CB4-5449-85E0-9F258A707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310CC-ED3C-9AE2-6206-D1F76D0CA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08F02-E8DD-8F19-7EA8-255C18F65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94384-A172-BF60-D8F7-08A396CBD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0D0D5-3D88-2AE7-B9AF-BB810743F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6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5EE0E-1CD6-401B-0DEC-7EEBF561E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1142D5-A5F3-88C8-65FA-611F08BE8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9F4B8-2011-9F41-68B5-98A372938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0FE5D-B0AB-E872-400A-EAA8A3BA1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42947-F217-ED5B-2F50-25B072045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87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FCB13-99B4-4848-CD45-DC1D656B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2A077-BA08-9395-A15C-254D05C557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AECDC-5558-3E9A-B4D3-3A8233705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961A77-CCFB-19B6-54D6-1E06B82A7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48337B-95E1-A027-865F-E459E8605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7F8261-10A4-C1A4-CB2F-BF088F375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76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2649D-1B88-9DB2-2103-E78016497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423DF-1BFB-BBE1-ACD7-E4B424F29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6E69A5-5637-DA4E-1C76-88FBB06CAE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0D31C7-DE51-9226-4CFA-AE2FE78125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DF738F-5F7E-3FA3-06A9-C16756B9DE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B19D5F-DB8D-1259-CF63-8564EBD4E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0AC1E6-43F4-1AD0-92D9-9F0CE8D10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D0770-6D07-DAB8-ADCE-BD48651D1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869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28B6A-87C5-55AE-A483-8E2067568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8496B-27CD-9DEE-DB24-3A496A365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1BFC0-E23B-C86E-4C3E-BDC8854F3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9DBCB4-7A1E-54B7-20DC-90FED39D6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126530-88B1-D537-EB19-C3B5CBBFC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C1E431-59B4-25A3-06BF-CF5C849DF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BEE57D-1DA2-25E5-E3A5-162F124F3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400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6B246-B686-22EB-D507-F6A7F50BC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E8191-CCC8-17C1-60FB-FDC66B7EB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6633E3-A898-A050-610E-58680C8D73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0CFF16-AFC2-24BE-D79C-8D27BA7B6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089C4-34CC-D656-30E8-69BC6211B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FC140-29C6-6757-CC8B-048034236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330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4310D-02AE-AB17-B361-8C734A252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CDB8BD-8BDE-8A47-DDD3-9A28192BBD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15577-DF14-2B11-F995-21BB883655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E7C8C9-1171-0F1A-C59F-2B6FCCE61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DA4E26-4C15-536B-7F7D-2C1ECE6D2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C25CC9-C0C4-FBEE-39D9-589C98F49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752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E27A3-70D5-3D1E-67B6-2664CF36C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F529E-0566-2A49-6C9D-483FF6012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481E3-41E3-AFCB-DA07-622E4735C6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11C2C-5449-CE4E-8E0B-8A1F4075CF01}" type="datetimeFigureOut">
              <a:rPr lang="en-US" smtClean="0"/>
              <a:t>12/4/23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02F7A-7451-47F9-284A-74EE44BA3F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1F86C-2349-FFA3-1982-DF0139222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9F53F-2918-744E-8F06-FB19B427BF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31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cheetah-alo/EthereumPrivateRed/blob/develop/SUMMARY.md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localhost:5173/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AA3ED9-CA8F-DF67-D5B6-2B3D2BE38B16}"/>
              </a:ext>
            </a:extLst>
          </p:cNvPr>
          <p:cNvSpPr/>
          <p:nvPr/>
        </p:nvSpPr>
        <p:spPr>
          <a:xfrm>
            <a:off x="-48000" y="-98854"/>
            <a:ext cx="12264496" cy="963828"/>
          </a:xfrm>
          <a:prstGeom prst="rect">
            <a:avLst/>
          </a:prstGeom>
          <a:gradFill flip="none" rotWithShape="1">
            <a:gsLst>
              <a:gs pos="50000">
                <a:srgbClr val="16161A"/>
              </a:gs>
              <a:gs pos="0">
                <a:srgbClr val="072A18"/>
              </a:gs>
              <a:gs pos="100000">
                <a:srgbClr val="16161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702905-F924-29C5-E3CF-480250E31B97}"/>
              </a:ext>
            </a:extLst>
          </p:cNvPr>
          <p:cNvSpPr/>
          <p:nvPr/>
        </p:nvSpPr>
        <p:spPr>
          <a:xfrm>
            <a:off x="-48001" y="4732639"/>
            <a:ext cx="12264496" cy="2211859"/>
          </a:xfrm>
          <a:prstGeom prst="rect">
            <a:avLst/>
          </a:prstGeom>
          <a:solidFill>
            <a:srgbClr val="1616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pyramid shaped logo with a city in the background&#10;&#10;Description automatically generated">
            <a:extLst>
              <a:ext uri="{FF2B5EF4-FFF2-40B4-BE49-F238E27FC236}">
                <a16:creationId xmlns:a16="http://schemas.microsoft.com/office/drawing/2014/main" id="{BCAB5FF2-BD18-DD2F-98C6-E524AADC4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000" y="538301"/>
            <a:ext cx="12264496" cy="53002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FE8301B-1545-4EBF-7611-D0129960650D}"/>
              </a:ext>
            </a:extLst>
          </p:cNvPr>
          <p:cNvSpPr txBox="1"/>
          <p:nvPr/>
        </p:nvSpPr>
        <p:spPr>
          <a:xfrm>
            <a:off x="748749" y="6390616"/>
            <a:ext cx="1888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Dario Rodriguez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1AE093-DEAE-51F8-7D73-F635A1056DFD}"/>
              </a:ext>
            </a:extLst>
          </p:cNvPr>
          <p:cNvSpPr txBox="1"/>
          <p:nvPr/>
        </p:nvSpPr>
        <p:spPr>
          <a:xfrm>
            <a:off x="327991" y="5950367"/>
            <a:ext cx="22760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Grupo 2: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E4AE6C-206B-2821-E113-D7BF2F66316A}"/>
              </a:ext>
            </a:extLst>
          </p:cNvPr>
          <p:cNvSpPr txBox="1"/>
          <p:nvPr/>
        </p:nvSpPr>
        <p:spPr>
          <a:xfrm>
            <a:off x="3601278" y="6390616"/>
            <a:ext cx="17161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Natalia Molina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5DEC8B-FCA1-8D89-3861-E4DCC7B06521}"/>
              </a:ext>
            </a:extLst>
          </p:cNvPr>
          <p:cNvSpPr txBox="1"/>
          <p:nvPr/>
        </p:nvSpPr>
        <p:spPr>
          <a:xfrm>
            <a:off x="8782878" y="6390616"/>
            <a:ext cx="21799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Alejandro del Medico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4A3F68-A734-9006-BE98-ED173BE6585D}"/>
              </a:ext>
            </a:extLst>
          </p:cNvPr>
          <p:cNvSpPr txBox="1"/>
          <p:nvPr/>
        </p:nvSpPr>
        <p:spPr>
          <a:xfrm>
            <a:off x="6281529" y="6390616"/>
            <a:ext cx="15372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Jacky Barraza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7CABCF-0D60-B166-4C2B-7AE8D3B6DA5F}"/>
              </a:ext>
            </a:extLst>
          </p:cNvPr>
          <p:cNvSpPr txBox="1"/>
          <p:nvPr/>
        </p:nvSpPr>
        <p:spPr>
          <a:xfrm>
            <a:off x="9253330" y="5972151"/>
            <a:ext cx="2938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Sprint 1 Review: Nov 5, 2023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AA9396-F521-26B8-24A5-56D0B7A6ECFB}"/>
              </a:ext>
            </a:extLst>
          </p:cNvPr>
          <p:cNvSpPr txBox="1"/>
          <p:nvPr/>
        </p:nvSpPr>
        <p:spPr>
          <a:xfrm>
            <a:off x="2915478" y="679715"/>
            <a:ext cx="5764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  <a:cs typeface="Futura Medium" panose="020B0602020204020303" pitchFamily="34" charset="-79"/>
              </a:rPr>
              <a:t>Sprint Review: Sprint 1</a:t>
            </a:r>
          </a:p>
        </p:txBody>
      </p:sp>
    </p:spTree>
    <p:extLst>
      <p:ext uri="{BB962C8B-B14F-4D97-AF65-F5344CB8AC3E}">
        <p14:creationId xmlns:p14="http://schemas.microsoft.com/office/powerpoint/2010/main" val="172151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34E99B-1F99-0A3C-E0CF-02BCE35639D2}"/>
              </a:ext>
            </a:extLst>
          </p:cNvPr>
          <p:cNvSpPr/>
          <p:nvPr/>
        </p:nvSpPr>
        <p:spPr>
          <a:xfrm>
            <a:off x="-48000" y="-98854"/>
            <a:ext cx="12264496" cy="963828"/>
          </a:xfrm>
          <a:prstGeom prst="rect">
            <a:avLst/>
          </a:prstGeom>
          <a:gradFill flip="none" rotWithShape="1">
            <a:gsLst>
              <a:gs pos="50000">
                <a:srgbClr val="16161A"/>
              </a:gs>
              <a:gs pos="0">
                <a:srgbClr val="072A18"/>
              </a:gs>
              <a:gs pos="100000">
                <a:srgbClr val="16161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82BBB6-4060-EAA9-2B2A-5E498A1F00B6}"/>
              </a:ext>
            </a:extLst>
          </p:cNvPr>
          <p:cNvSpPr txBox="1"/>
          <p:nvPr/>
        </p:nvSpPr>
        <p:spPr>
          <a:xfrm>
            <a:off x="590682" y="1202086"/>
            <a:ext cx="10312845" cy="4160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sz="2800" b="0" i="0" dirty="0">
                <a:solidFill>
                  <a:srgbClr val="072A18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Construir una plataforma para gestionar redes privadas de Ethereum de manera automatizada. </a:t>
            </a:r>
          </a:p>
          <a:p>
            <a:pPr>
              <a:lnSpc>
                <a:spcPct val="150000"/>
              </a:lnSpc>
            </a:pPr>
            <a:endParaRPr lang="es-ES_tradnl" sz="2800" dirty="0">
              <a:solidFill>
                <a:srgbClr val="072A18"/>
              </a:solidFill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sz="2400" b="0" i="0" dirty="0">
                <a:solidFill>
                  <a:srgbClr val="072A18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Creación automatizada de redes y nodos privados de Ethereum, así como opciones básicas para operar en estas redes (transacciones y faucet).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_tradnl" sz="2400" b="0" i="0" dirty="0">
                <a:solidFill>
                  <a:srgbClr val="072A18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Interfaz de usuario intuitiva para visualizar información relevante relacionada con las operaciones y los bloques en estas redes privadas.</a:t>
            </a:r>
            <a:endParaRPr lang="es-ES_tradnl" sz="2400" dirty="0">
              <a:solidFill>
                <a:srgbClr val="072A18"/>
              </a:solidFill>
              <a:latin typeface="MS UI Gothic" panose="020B0600070205080204" pitchFamily="34" charset="-128"/>
              <a:ea typeface="MS UI Gothic" panose="020B0600070205080204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EC5F5B-87A9-65E5-9EEA-A02F6432AE50}"/>
              </a:ext>
            </a:extLst>
          </p:cNvPr>
          <p:cNvSpPr txBox="1"/>
          <p:nvPr/>
        </p:nvSpPr>
        <p:spPr>
          <a:xfrm>
            <a:off x="284922" y="73556"/>
            <a:ext cx="17475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Proyecto</a:t>
            </a:r>
            <a:endParaRPr lang="en-US" sz="3200" dirty="0">
              <a:solidFill>
                <a:schemeClr val="bg1"/>
              </a:solidFill>
              <a:latin typeface="MS UI Gothic" panose="020B0600070205080204" pitchFamily="34" charset="-128"/>
              <a:ea typeface="MS UI 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44474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34E99B-1F99-0A3C-E0CF-02BCE35639D2}"/>
              </a:ext>
            </a:extLst>
          </p:cNvPr>
          <p:cNvSpPr/>
          <p:nvPr/>
        </p:nvSpPr>
        <p:spPr>
          <a:xfrm>
            <a:off x="-48000" y="-98854"/>
            <a:ext cx="12264496" cy="963828"/>
          </a:xfrm>
          <a:prstGeom prst="rect">
            <a:avLst/>
          </a:prstGeom>
          <a:gradFill flip="none" rotWithShape="1">
            <a:gsLst>
              <a:gs pos="50000">
                <a:srgbClr val="16161A"/>
              </a:gs>
              <a:gs pos="0">
                <a:srgbClr val="072A18"/>
              </a:gs>
              <a:gs pos="100000">
                <a:srgbClr val="16161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82BBB6-4060-EAA9-2B2A-5E498A1F00B6}"/>
              </a:ext>
            </a:extLst>
          </p:cNvPr>
          <p:cNvSpPr txBox="1"/>
          <p:nvPr/>
        </p:nvSpPr>
        <p:spPr>
          <a:xfrm>
            <a:off x="637750" y="2544279"/>
            <a:ext cx="50193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800" dirty="0"/>
              <a:t>Construir</a:t>
            </a:r>
            <a:r>
              <a:rPr lang="en-US" sz="2800" dirty="0"/>
              <a:t> un </a:t>
            </a:r>
            <a:r>
              <a:rPr lang="en-US" sz="2800" b="1" dirty="0">
                <a:solidFill>
                  <a:srgbClr val="0C4728"/>
                </a:solidFill>
              </a:rPr>
              <a:t>framework functional </a:t>
            </a:r>
            <a:r>
              <a:rPr lang="en-US" sz="2800" dirty="0"/>
              <a:t>de la application </a:t>
            </a:r>
            <a:r>
              <a:rPr lang="es-ES_tradnl" sz="2800" dirty="0"/>
              <a:t>contemplando</a:t>
            </a:r>
            <a:r>
              <a:rPr lang="en-US" sz="2800" dirty="0"/>
              <a:t> la </a:t>
            </a:r>
            <a:r>
              <a:rPr lang="es-ES_tradnl" sz="2800" b="1" dirty="0">
                <a:solidFill>
                  <a:srgbClr val="0C4728"/>
                </a:solidFill>
              </a:rPr>
              <a:t>automatización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0C4728"/>
                </a:solidFill>
              </a:rPr>
              <a:t>para levanter </a:t>
            </a:r>
            <a:r>
              <a:rPr lang="en-US" sz="2800" dirty="0"/>
              <a:t>un red </a:t>
            </a:r>
            <a:r>
              <a:rPr lang="en-US" sz="2800" dirty="0" err="1"/>
              <a:t>privada</a:t>
            </a:r>
            <a:r>
              <a:rPr lang="en-US" sz="2800" dirty="0"/>
              <a:t> de Ethereum y APIs a </a:t>
            </a:r>
            <a:r>
              <a:rPr lang="en-US" sz="2800" dirty="0" err="1"/>
              <a:t>desarrollar</a:t>
            </a:r>
            <a:r>
              <a:rPr lang="en-US" sz="2800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EC5F5B-87A9-65E5-9EEA-A02F6432AE50}"/>
              </a:ext>
            </a:extLst>
          </p:cNvPr>
          <p:cNvSpPr txBox="1"/>
          <p:nvPr/>
        </p:nvSpPr>
        <p:spPr>
          <a:xfrm>
            <a:off x="284922" y="73556"/>
            <a:ext cx="46618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Sprint Review I: </a:t>
            </a:r>
            <a:r>
              <a:rPr lang="es-ES_tradnl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Objetivo</a:t>
            </a:r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ECF58E-60F5-E87D-0BBB-D57C11E6C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536" y="864974"/>
            <a:ext cx="5998464" cy="599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6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04C8C51-E65E-056C-A807-97FE988D6E20}"/>
              </a:ext>
            </a:extLst>
          </p:cNvPr>
          <p:cNvSpPr/>
          <p:nvPr/>
        </p:nvSpPr>
        <p:spPr>
          <a:xfrm>
            <a:off x="-48000" y="-98854"/>
            <a:ext cx="12264496" cy="963828"/>
          </a:xfrm>
          <a:prstGeom prst="rect">
            <a:avLst/>
          </a:prstGeom>
          <a:gradFill flip="none" rotWithShape="1">
            <a:gsLst>
              <a:gs pos="50000">
                <a:srgbClr val="16161A"/>
              </a:gs>
              <a:gs pos="0">
                <a:srgbClr val="072A18"/>
              </a:gs>
              <a:gs pos="100000">
                <a:srgbClr val="16161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E958C6-51E7-80D1-72D1-DCF84D6C2601}"/>
              </a:ext>
            </a:extLst>
          </p:cNvPr>
          <p:cNvSpPr txBox="1"/>
          <p:nvPr/>
        </p:nvSpPr>
        <p:spPr>
          <a:xfrm>
            <a:off x="615990" y="1969566"/>
            <a:ext cx="7934276" cy="3943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Crear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Plan de Desarrollo de la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aplicación</a:t>
            </a:r>
            <a:endParaRPr lang="en-US" sz="1600" dirty="0"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Construir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un Backlog para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metodología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agile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Setting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el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repositorio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y definer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metodología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de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manejo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de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versoiones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Crear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nodos</a:t>
            </a:r>
            <a:endParaRPr lang="en-US" sz="1600" dirty="0"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Levantar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la red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Conectar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Faucet con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Infura</a:t>
            </a:r>
            <a:endParaRPr lang="en-US" sz="1600" dirty="0"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Pagina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Principal con las principals APIs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Component Faucet – </a:t>
            </a:r>
            <a:r>
              <a:rPr lang="en-US" sz="1600" dirty="0" err="1">
                <a:latin typeface="MS UI Gothic" panose="020B0600070205080204" pitchFamily="34" charset="-128"/>
                <a:ea typeface="MS UI Gothic" panose="020B0600070205080204" pitchFamily="34" charset="-128"/>
              </a:rPr>
              <a:t>fase</a:t>
            </a:r>
            <a:r>
              <a:rPr lang="en-US" sz="1600" dirty="0">
                <a:latin typeface="MS UI Gothic" panose="020B0600070205080204" pitchFamily="34" charset="-128"/>
                <a:ea typeface="MS UI Gothic" panose="020B0600070205080204" pitchFamily="34" charset="-128"/>
              </a:rPr>
              <a:t>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7E5194-9EBB-E679-A8F0-76E82BC6064A}"/>
              </a:ext>
            </a:extLst>
          </p:cNvPr>
          <p:cNvSpPr txBox="1"/>
          <p:nvPr/>
        </p:nvSpPr>
        <p:spPr>
          <a:xfrm>
            <a:off x="397608" y="1049015"/>
            <a:ext cx="49455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b="1" dirty="0">
                <a:solidFill>
                  <a:srgbClr val="072A18"/>
                </a:solidFill>
              </a:rPr>
              <a:t>DEFINICIÓN DE HISTORIA DE USIARIO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25A88F-FBE2-D3DA-A4A2-DD706E7301AB}"/>
              </a:ext>
            </a:extLst>
          </p:cNvPr>
          <p:cNvSpPr txBox="1"/>
          <p:nvPr/>
        </p:nvSpPr>
        <p:spPr>
          <a:xfrm>
            <a:off x="284922" y="31440"/>
            <a:ext cx="5258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Sprint Review I: </a:t>
            </a:r>
            <a:r>
              <a:rPr lang="es-ES_tradnl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Planificación</a:t>
            </a:r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8A90615C-3E59-5739-9340-034252439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624" y="3941260"/>
            <a:ext cx="7064407" cy="221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32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CD2026-3895-19DA-2C82-50F4D13E6C7E}"/>
              </a:ext>
            </a:extLst>
          </p:cNvPr>
          <p:cNvSpPr/>
          <p:nvPr/>
        </p:nvSpPr>
        <p:spPr>
          <a:xfrm>
            <a:off x="-48000" y="-98854"/>
            <a:ext cx="12264496" cy="963828"/>
          </a:xfrm>
          <a:prstGeom prst="rect">
            <a:avLst/>
          </a:prstGeom>
          <a:gradFill flip="none" rotWithShape="1">
            <a:gsLst>
              <a:gs pos="50000">
                <a:srgbClr val="16161A"/>
              </a:gs>
              <a:gs pos="0">
                <a:srgbClr val="072A18"/>
              </a:gs>
              <a:gs pos="100000">
                <a:srgbClr val="16161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424EB9-92F8-4665-7AB7-26DDA96684B3}"/>
              </a:ext>
            </a:extLst>
          </p:cNvPr>
          <p:cNvSpPr txBox="1"/>
          <p:nvPr/>
        </p:nvSpPr>
        <p:spPr>
          <a:xfrm>
            <a:off x="284922" y="73556"/>
            <a:ext cx="48109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Sprint Review I: </a:t>
            </a:r>
            <a:r>
              <a:rPr lang="es-ES_tradnl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Burndown</a:t>
            </a:r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</a:p>
        </p:txBody>
      </p:sp>
      <p:pic>
        <p:nvPicPr>
          <p:cNvPr id="5" name="Picture 4" descr="A graph on a black background&#10;&#10;Description automatically generated">
            <a:extLst>
              <a:ext uri="{FF2B5EF4-FFF2-40B4-BE49-F238E27FC236}">
                <a16:creationId xmlns:a16="http://schemas.microsoft.com/office/drawing/2014/main" id="{759C8E83-5020-8901-883A-081C2E883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435" y="1111168"/>
            <a:ext cx="7007129" cy="5207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52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CD2026-3895-19DA-2C82-50F4D13E6C7E}"/>
              </a:ext>
            </a:extLst>
          </p:cNvPr>
          <p:cNvSpPr/>
          <p:nvPr/>
        </p:nvSpPr>
        <p:spPr>
          <a:xfrm>
            <a:off x="-48000" y="-98854"/>
            <a:ext cx="12264496" cy="963828"/>
          </a:xfrm>
          <a:prstGeom prst="rect">
            <a:avLst/>
          </a:prstGeom>
          <a:gradFill flip="none" rotWithShape="1">
            <a:gsLst>
              <a:gs pos="50000">
                <a:srgbClr val="16161A"/>
              </a:gs>
              <a:gs pos="0">
                <a:srgbClr val="072A18"/>
              </a:gs>
              <a:gs pos="100000">
                <a:srgbClr val="16161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424EB9-92F8-4665-7AB7-26DDA96684B3}"/>
              </a:ext>
            </a:extLst>
          </p:cNvPr>
          <p:cNvSpPr txBox="1"/>
          <p:nvPr/>
        </p:nvSpPr>
        <p:spPr>
          <a:xfrm>
            <a:off x="284922" y="73556"/>
            <a:ext cx="5000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Sprint Review I: </a:t>
            </a:r>
            <a:r>
              <a:rPr lang="es-ES_tradnl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Red Actual</a:t>
            </a:r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21467E3-6240-BCCC-E0DA-6863FE0D51DD}"/>
              </a:ext>
            </a:extLst>
          </p:cNvPr>
          <p:cNvSpPr/>
          <p:nvPr/>
        </p:nvSpPr>
        <p:spPr>
          <a:xfrm>
            <a:off x="2425062" y="2809321"/>
            <a:ext cx="2105891" cy="1433945"/>
          </a:xfrm>
          <a:prstGeom prst="roundRect">
            <a:avLst/>
          </a:prstGeom>
          <a:solidFill>
            <a:srgbClr val="072A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bootnode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4661CEF-872D-F9F8-9AC9-54EEAD050D60}"/>
              </a:ext>
            </a:extLst>
          </p:cNvPr>
          <p:cNvSpPr/>
          <p:nvPr/>
        </p:nvSpPr>
        <p:spPr>
          <a:xfrm>
            <a:off x="346856" y="4511410"/>
            <a:ext cx="2105891" cy="1433945"/>
          </a:xfrm>
          <a:prstGeom prst="roundRect">
            <a:avLst/>
          </a:prstGeom>
          <a:solidFill>
            <a:srgbClr val="16161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JSON-RPC endpoint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043C2BE-42AC-B72E-0467-0629889960D5}"/>
              </a:ext>
            </a:extLst>
          </p:cNvPr>
          <p:cNvSpPr/>
          <p:nvPr/>
        </p:nvSpPr>
        <p:spPr>
          <a:xfrm>
            <a:off x="4641765" y="4511410"/>
            <a:ext cx="2105891" cy="1433945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miner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C2CA2CD-FE17-4BB4-79EB-A9F532E4C580}"/>
              </a:ext>
            </a:extLst>
          </p:cNvPr>
          <p:cNvCxnSpPr>
            <a:stCxn id="10" idx="0"/>
          </p:cNvCxnSpPr>
          <p:nvPr/>
        </p:nvCxnSpPr>
        <p:spPr>
          <a:xfrm rot="5400000" flipH="1" flipV="1">
            <a:off x="2085286" y="3702680"/>
            <a:ext cx="123247" cy="1494214"/>
          </a:xfrm>
          <a:prstGeom prst="bentConnector2">
            <a:avLst/>
          </a:prstGeom>
          <a:ln w="38100">
            <a:solidFill>
              <a:srgbClr val="072A1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1AA024D0-0609-EBE0-229A-C3E4AC8BDB4C}"/>
              </a:ext>
            </a:extLst>
          </p:cNvPr>
          <p:cNvCxnSpPr>
            <a:stCxn id="11" idx="0"/>
          </p:cNvCxnSpPr>
          <p:nvPr/>
        </p:nvCxnSpPr>
        <p:spPr>
          <a:xfrm rot="16200000" flipV="1">
            <a:off x="4835413" y="3652112"/>
            <a:ext cx="123247" cy="1595350"/>
          </a:xfrm>
          <a:prstGeom prst="bentConnector2">
            <a:avLst/>
          </a:prstGeom>
          <a:ln w="38100">
            <a:solidFill>
              <a:srgbClr val="072A1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5C96022-D435-7530-7E24-4B9E1BFAA60F}"/>
              </a:ext>
            </a:extLst>
          </p:cNvPr>
          <p:cNvGrpSpPr/>
          <p:nvPr/>
        </p:nvGrpSpPr>
        <p:grpSpPr>
          <a:xfrm>
            <a:off x="2979221" y="4243266"/>
            <a:ext cx="914400" cy="369332"/>
            <a:chOff x="6096000" y="1136073"/>
            <a:chExt cx="914400" cy="3693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3529E0A-BA2C-A093-E83C-136F2D3F5415}"/>
                </a:ext>
              </a:extLst>
            </p:cNvPr>
            <p:cNvSpPr txBox="1"/>
            <p:nvPr/>
          </p:nvSpPr>
          <p:spPr>
            <a:xfrm>
              <a:off x="6226829" y="1136073"/>
              <a:ext cx="7697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30303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82A9429-90F0-8D8D-EE74-94671CEC5B51}"/>
                </a:ext>
              </a:extLst>
            </p:cNvPr>
            <p:cNvSpPr/>
            <p:nvPr/>
          </p:nvSpPr>
          <p:spPr>
            <a:xfrm>
              <a:off x="6096000" y="1136073"/>
              <a:ext cx="914400" cy="36933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709D117-0008-8531-80AA-1CC0413A99C6}"/>
              </a:ext>
            </a:extLst>
          </p:cNvPr>
          <p:cNvGrpSpPr/>
          <p:nvPr/>
        </p:nvGrpSpPr>
        <p:grpSpPr>
          <a:xfrm>
            <a:off x="942601" y="5933850"/>
            <a:ext cx="914400" cy="369332"/>
            <a:chOff x="6096000" y="1136073"/>
            <a:chExt cx="914400" cy="36933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B991F36-85A9-0862-C77C-F39706452493}"/>
                </a:ext>
              </a:extLst>
            </p:cNvPr>
            <p:cNvSpPr txBox="1"/>
            <p:nvPr/>
          </p:nvSpPr>
          <p:spPr>
            <a:xfrm>
              <a:off x="6226829" y="1136073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8545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FB0E936-9016-CFE4-087B-D2914B5E8C00}"/>
                </a:ext>
              </a:extLst>
            </p:cNvPr>
            <p:cNvSpPr/>
            <p:nvPr/>
          </p:nvSpPr>
          <p:spPr>
            <a:xfrm>
              <a:off x="6096000" y="1136073"/>
              <a:ext cx="914400" cy="36933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6ED36ED-C38A-21D8-E4A4-68A624FF479F}"/>
              </a:ext>
            </a:extLst>
          </p:cNvPr>
          <p:cNvSpPr txBox="1"/>
          <p:nvPr/>
        </p:nvSpPr>
        <p:spPr>
          <a:xfrm>
            <a:off x="346857" y="1513982"/>
            <a:ext cx="4116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docker-</a:t>
            </a:r>
            <a:r>
              <a:rPr lang="en-US" dirty="0" err="1"/>
              <a:t>compose.yml</a:t>
            </a:r>
            <a:endParaRPr lang="en-US" dirty="0"/>
          </a:p>
          <a:p>
            <a:r>
              <a:rPr lang="en-US" dirty="0"/>
              <a:t>Script para </a:t>
            </a:r>
            <a:r>
              <a:rPr lang="en-US" dirty="0" err="1"/>
              <a:t>iniciar</a:t>
            </a:r>
            <a:r>
              <a:rPr lang="en-US" dirty="0"/>
              <a:t> </a:t>
            </a:r>
            <a:r>
              <a:rPr lang="en-US" dirty="0" err="1"/>
              <a:t>automaticamente</a:t>
            </a:r>
            <a:r>
              <a:rPr lang="en-US" dirty="0"/>
              <a:t> la red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D74986-545A-3BBC-153E-C5A8B2F7B6D6}"/>
              </a:ext>
            </a:extLst>
          </p:cNvPr>
          <p:cNvSpPr txBox="1"/>
          <p:nvPr/>
        </p:nvSpPr>
        <p:spPr>
          <a:xfrm>
            <a:off x="346856" y="1173225"/>
            <a:ext cx="1110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dockerfile</a:t>
            </a:r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D487855-F0C9-375A-F5BB-994C8D620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556" y="5493839"/>
            <a:ext cx="393700" cy="203200"/>
          </a:xfrm>
          <a:prstGeom prst="rect">
            <a:avLst/>
          </a:prstGeom>
        </p:spPr>
      </p:pic>
      <p:pic>
        <p:nvPicPr>
          <p:cNvPr id="29" name="Picture 28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DBE2595D-8E3B-2778-7C04-BA593E9C5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350"/>
          <a:stretch/>
        </p:blipFill>
        <p:spPr>
          <a:xfrm>
            <a:off x="6572249" y="1329315"/>
            <a:ext cx="5388967" cy="1505454"/>
          </a:xfrm>
          <a:prstGeom prst="rect">
            <a:avLst/>
          </a:prstGeom>
        </p:spPr>
      </p:pic>
      <p:pic>
        <p:nvPicPr>
          <p:cNvPr id="31" name="Picture 30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7D7B8C09-F27F-F048-E786-FA451E68F9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4953"/>
          <a:stretch/>
        </p:blipFill>
        <p:spPr>
          <a:xfrm>
            <a:off x="8166547" y="3091559"/>
            <a:ext cx="3794669" cy="1505454"/>
          </a:xfrm>
          <a:prstGeom prst="rect">
            <a:avLst/>
          </a:prstGeom>
        </p:spPr>
      </p:pic>
      <p:sp>
        <p:nvSpPr>
          <p:cNvPr id="2" name="Rounded Rectangle 1">
            <a:hlinkClick r:id="rId5"/>
            <a:extLst>
              <a:ext uri="{FF2B5EF4-FFF2-40B4-BE49-F238E27FC236}">
                <a16:creationId xmlns:a16="http://schemas.microsoft.com/office/drawing/2014/main" id="{5F58785E-65B4-8E5B-54A7-652EFA6CBE60}"/>
              </a:ext>
            </a:extLst>
          </p:cNvPr>
          <p:cNvSpPr/>
          <p:nvPr/>
        </p:nvSpPr>
        <p:spPr>
          <a:xfrm>
            <a:off x="9266732" y="5742153"/>
            <a:ext cx="2377440" cy="606143"/>
          </a:xfrm>
          <a:prstGeom prst="roundRect">
            <a:avLst/>
          </a:prstGeom>
          <a:solidFill>
            <a:srgbClr val="072A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 to GitHub</a:t>
            </a:r>
          </a:p>
        </p:txBody>
      </p:sp>
    </p:spTree>
    <p:extLst>
      <p:ext uri="{BB962C8B-B14F-4D97-AF65-F5344CB8AC3E}">
        <p14:creationId xmlns:p14="http://schemas.microsoft.com/office/powerpoint/2010/main" val="1774407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D5D5A6-EC91-D4B7-71B5-D99D4CC57503}"/>
              </a:ext>
            </a:extLst>
          </p:cNvPr>
          <p:cNvSpPr/>
          <p:nvPr/>
        </p:nvSpPr>
        <p:spPr>
          <a:xfrm>
            <a:off x="-48000" y="-98854"/>
            <a:ext cx="12264496" cy="963828"/>
          </a:xfrm>
          <a:prstGeom prst="rect">
            <a:avLst/>
          </a:prstGeom>
          <a:gradFill flip="none" rotWithShape="1">
            <a:gsLst>
              <a:gs pos="50000">
                <a:srgbClr val="16161A"/>
              </a:gs>
              <a:gs pos="0">
                <a:srgbClr val="072A18"/>
              </a:gs>
              <a:gs pos="100000">
                <a:srgbClr val="16161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B009AA29-0F21-E54A-7351-778DB59FE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873" y="1003853"/>
            <a:ext cx="10909727" cy="54921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AC20B1-4249-7F0D-1709-1F4BE55A1E95}"/>
              </a:ext>
            </a:extLst>
          </p:cNvPr>
          <p:cNvSpPr txBox="1"/>
          <p:nvPr/>
        </p:nvSpPr>
        <p:spPr>
          <a:xfrm>
            <a:off x="284922" y="73556"/>
            <a:ext cx="48558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Sprint Review I: </a:t>
            </a:r>
            <a:r>
              <a:rPr lang="es-ES_tradnl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Aplicación</a:t>
            </a:r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5042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E07750F-5D67-361A-C444-3F0F135ED313}"/>
              </a:ext>
            </a:extLst>
          </p:cNvPr>
          <p:cNvSpPr/>
          <p:nvPr/>
        </p:nvSpPr>
        <p:spPr>
          <a:xfrm>
            <a:off x="-48000" y="-98854"/>
            <a:ext cx="12264496" cy="963828"/>
          </a:xfrm>
          <a:prstGeom prst="rect">
            <a:avLst/>
          </a:prstGeom>
          <a:gradFill flip="none" rotWithShape="1">
            <a:gsLst>
              <a:gs pos="50000">
                <a:srgbClr val="16161A"/>
              </a:gs>
              <a:gs pos="0">
                <a:srgbClr val="072A18"/>
              </a:gs>
              <a:gs pos="100000">
                <a:srgbClr val="16161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424EB9-92F8-4665-7AB7-26DDA96684B3}"/>
              </a:ext>
            </a:extLst>
          </p:cNvPr>
          <p:cNvSpPr txBox="1"/>
          <p:nvPr/>
        </p:nvSpPr>
        <p:spPr>
          <a:xfrm>
            <a:off x="284922" y="73556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Plan Sprint II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CFF813-C854-6590-D3BF-0919AE2D0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167" y="3578807"/>
            <a:ext cx="10145615" cy="29675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00C6A2-DF23-1467-1826-DCC026F4CE02}"/>
              </a:ext>
            </a:extLst>
          </p:cNvPr>
          <p:cNvSpPr txBox="1"/>
          <p:nvPr/>
        </p:nvSpPr>
        <p:spPr>
          <a:xfrm>
            <a:off x="687902" y="1157570"/>
            <a:ext cx="10792691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sz="2400" dirty="0"/>
              <a:t>Implementar la </a:t>
            </a:r>
            <a:r>
              <a:rPr lang="es-ES_tradnl" sz="2400" b="1" dirty="0">
                <a:solidFill>
                  <a:srgbClr val="072A18"/>
                </a:solidFill>
              </a:rPr>
              <a:t>gestión automatizada de creación de redes </a:t>
            </a:r>
            <a:r>
              <a:rPr lang="es-ES_tradnl" sz="2400" dirty="0"/>
              <a:t>y nodos  para redes privada de Ethereum ofreciendo opciones </a:t>
            </a:r>
            <a:r>
              <a:rPr lang="es-ES_tradnl" sz="2400" dirty="0">
                <a:solidFill>
                  <a:srgbClr val="072A18"/>
                </a:solidFill>
              </a:rPr>
              <a:t>de transacciones y faucet </a:t>
            </a:r>
            <a:r>
              <a:rPr lang="es-ES_tradnl" sz="2400" dirty="0"/>
              <a:t>en las redes así como la visualización de información asociada a operaciones y los bloques.</a:t>
            </a:r>
          </a:p>
        </p:txBody>
      </p:sp>
    </p:spTree>
    <p:extLst>
      <p:ext uri="{BB962C8B-B14F-4D97-AF65-F5344CB8AC3E}">
        <p14:creationId xmlns:p14="http://schemas.microsoft.com/office/powerpoint/2010/main" val="2382477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23378711-CCEC-D25C-B68C-458843E56D14}"/>
              </a:ext>
            </a:extLst>
          </p:cNvPr>
          <p:cNvGrpSpPr/>
          <p:nvPr/>
        </p:nvGrpSpPr>
        <p:grpSpPr>
          <a:xfrm>
            <a:off x="8483715" y="3429000"/>
            <a:ext cx="914400" cy="914400"/>
            <a:chOff x="8336682" y="3232466"/>
            <a:chExt cx="914400" cy="9144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CA80E6D-66C6-64D6-82CD-88FADF57C9F5}"/>
                </a:ext>
              </a:extLst>
            </p:cNvPr>
            <p:cNvSpPr/>
            <p:nvPr/>
          </p:nvSpPr>
          <p:spPr>
            <a:xfrm>
              <a:off x="8471139" y="3362023"/>
              <a:ext cx="647777" cy="62338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Graphic 17" descr="Worried face with solid fill with solid fill">
              <a:extLst>
                <a:ext uri="{FF2B5EF4-FFF2-40B4-BE49-F238E27FC236}">
                  <a16:creationId xmlns:a16="http://schemas.microsoft.com/office/drawing/2014/main" id="{D908FCCB-3620-8816-6EEF-C224EFBDD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36682" y="3232466"/>
              <a:ext cx="914400" cy="914400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3D5D5A6-EC91-D4B7-71B5-D99D4CC57503}"/>
              </a:ext>
            </a:extLst>
          </p:cNvPr>
          <p:cNvSpPr/>
          <p:nvPr/>
        </p:nvSpPr>
        <p:spPr>
          <a:xfrm>
            <a:off x="-48000" y="-98854"/>
            <a:ext cx="12264496" cy="963828"/>
          </a:xfrm>
          <a:prstGeom prst="rect">
            <a:avLst/>
          </a:prstGeom>
          <a:gradFill flip="none" rotWithShape="1">
            <a:gsLst>
              <a:gs pos="50000">
                <a:srgbClr val="16161A"/>
              </a:gs>
              <a:gs pos="0">
                <a:srgbClr val="072A18"/>
              </a:gs>
              <a:gs pos="100000">
                <a:srgbClr val="16161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AC20B1-4249-7F0D-1709-1F4BE55A1E95}"/>
              </a:ext>
            </a:extLst>
          </p:cNvPr>
          <p:cNvSpPr txBox="1"/>
          <p:nvPr/>
        </p:nvSpPr>
        <p:spPr>
          <a:xfrm>
            <a:off x="284922" y="73556"/>
            <a:ext cx="5908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Sprint Review I:  </a:t>
            </a:r>
            <a:r>
              <a:rPr lang="es-ES_tradnl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Retroespectiva</a:t>
            </a:r>
            <a:r>
              <a:rPr lang="en-US" sz="3200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68C7D9-1C26-8555-1332-BA291E31899D}"/>
              </a:ext>
            </a:extLst>
          </p:cNvPr>
          <p:cNvCxnSpPr/>
          <p:nvPr/>
        </p:nvCxnSpPr>
        <p:spPr>
          <a:xfrm>
            <a:off x="5852160" y="1304544"/>
            <a:ext cx="0" cy="5023104"/>
          </a:xfrm>
          <a:prstGeom prst="line">
            <a:avLst/>
          </a:prstGeom>
          <a:ln w="38100">
            <a:solidFill>
              <a:srgbClr val="072A1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ded Corner 6">
            <a:extLst>
              <a:ext uri="{FF2B5EF4-FFF2-40B4-BE49-F238E27FC236}">
                <a16:creationId xmlns:a16="http://schemas.microsoft.com/office/drawing/2014/main" id="{87FDB643-4054-E094-327E-4CAFF58426F5}"/>
              </a:ext>
            </a:extLst>
          </p:cNvPr>
          <p:cNvSpPr/>
          <p:nvPr/>
        </p:nvSpPr>
        <p:spPr>
          <a:xfrm>
            <a:off x="6339841" y="2193900"/>
            <a:ext cx="2389629" cy="1597152"/>
          </a:xfrm>
          <a:prstGeom prst="foldedCorner">
            <a:avLst>
              <a:gd name="adj" fmla="val 45115"/>
            </a:avLst>
          </a:prstGeom>
          <a:solidFill>
            <a:srgbClr val="16161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Daily Arrangements</a:t>
            </a:r>
          </a:p>
        </p:txBody>
      </p:sp>
      <p:sp>
        <p:nvSpPr>
          <p:cNvPr id="11" name="Folded Corner 10">
            <a:extLst>
              <a:ext uri="{FF2B5EF4-FFF2-40B4-BE49-F238E27FC236}">
                <a16:creationId xmlns:a16="http://schemas.microsoft.com/office/drawing/2014/main" id="{17B337FE-E334-2C5B-477B-290BDA4C9575}"/>
              </a:ext>
            </a:extLst>
          </p:cNvPr>
          <p:cNvSpPr/>
          <p:nvPr/>
        </p:nvSpPr>
        <p:spPr>
          <a:xfrm>
            <a:off x="682856" y="1758471"/>
            <a:ext cx="2389629" cy="1597152"/>
          </a:xfrm>
          <a:prstGeom prst="foldedCorner">
            <a:avLst>
              <a:gd name="adj" fmla="val 45115"/>
            </a:avLst>
          </a:prstGeom>
          <a:solidFill>
            <a:srgbClr val="072A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Coordinación</a:t>
            </a:r>
            <a:r>
              <a:rPr lang="en-US" dirty="0"/>
              <a:t> and good communication</a:t>
            </a:r>
          </a:p>
        </p:txBody>
      </p:sp>
      <p:sp>
        <p:nvSpPr>
          <p:cNvPr id="12" name="Folded Corner 11">
            <a:extLst>
              <a:ext uri="{FF2B5EF4-FFF2-40B4-BE49-F238E27FC236}">
                <a16:creationId xmlns:a16="http://schemas.microsoft.com/office/drawing/2014/main" id="{F0542621-4EFD-A1F5-7AE0-41A421EDDB02}"/>
              </a:ext>
            </a:extLst>
          </p:cNvPr>
          <p:cNvSpPr/>
          <p:nvPr/>
        </p:nvSpPr>
        <p:spPr>
          <a:xfrm>
            <a:off x="3367639" y="1775776"/>
            <a:ext cx="2389629" cy="1597152"/>
          </a:xfrm>
          <a:prstGeom prst="foldedCorner">
            <a:avLst>
              <a:gd name="adj" fmla="val 45115"/>
            </a:avLst>
          </a:prstGeom>
          <a:solidFill>
            <a:srgbClr val="072A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Autonomía e Integración</a:t>
            </a:r>
          </a:p>
        </p:txBody>
      </p:sp>
      <p:sp>
        <p:nvSpPr>
          <p:cNvPr id="13" name="Folded Corner 12">
            <a:extLst>
              <a:ext uri="{FF2B5EF4-FFF2-40B4-BE49-F238E27FC236}">
                <a16:creationId xmlns:a16="http://schemas.microsoft.com/office/drawing/2014/main" id="{978936C5-7166-DB27-5335-C624D4F6EDB9}"/>
              </a:ext>
            </a:extLst>
          </p:cNvPr>
          <p:cNvSpPr/>
          <p:nvPr/>
        </p:nvSpPr>
        <p:spPr>
          <a:xfrm>
            <a:off x="534736" y="4248252"/>
            <a:ext cx="2389629" cy="1597152"/>
          </a:xfrm>
          <a:prstGeom prst="foldedCorner">
            <a:avLst>
              <a:gd name="adj" fmla="val 45115"/>
            </a:avLst>
          </a:prstGeom>
          <a:solidFill>
            <a:srgbClr val="072A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Code: Continue Improvement</a:t>
            </a:r>
          </a:p>
        </p:txBody>
      </p:sp>
      <p:sp>
        <p:nvSpPr>
          <p:cNvPr id="14" name="Folded Corner 13">
            <a:extLst>
              <a:ext uri="{FF2B5EF4-FFF2-40B4-BE49-F238E27FC236}">
                <a16:creationId xmlns:a16="http://schemas.microsoft.com/office/drawing/2014/main" id="{E680B2F7-3B09-8A18-47B1-E43BFAEFFFF4}"/>
              </a:ext>
            </a:extLst>
          </p:cNvPr>
          <p:cNvSpPr/>
          <p:nvPr/>
        </p:nvSpPr>
        <p:spPr>
          <a:xfrm>
            <a:off x="3314411" y="4233349"/>
            <a:ext cx="2389629" cy="1597152"/>
          </a:xfrm>
          <a:prstGeom prst="foldedCorner">
            <a:avLst>
              <a:gd name="adj" fmla="val 45115"/>
            </a:avLst>
          </a:prstGeom>
          <a:solidFill>
            <a:srgbClr val="072A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Compromiso y Flexibilidad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BC18836-E57F-C18A-7C81-62F05AE0ED2E}"/>
              </a:ext>
            </a:extLst>
          </p:cNvPr>
          <p:cNvGrpSpPr/>
          <p:nvPr/>
        </p:nvGrpSpPr>
        <p:grpSpPr>
          <a:xfrm>
            <a:off x="2654724" y="3333852"/>
            <a:ext cx="914400" cy="914400"/>
            <a:chOff x="2654724" y="3333852"/>
            <a:chExt cx="914400" cy="9144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D2650EE-1461-9959-3DBE-1A558FC935CB}"/>
                </a:ext>
              </a:extLst>
            </p:cNvPr>
            <p:cNvSpPr/>
            <p:nvPr/>
          </p:nvSpPr>
          <p:spPr>
            <a:xfrm>
              <a:off x="2792182" y="3460880"/>
              <a:ext cx="647777" cy="62338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Graphic 15" descr="Sunglasses face with solid fill with solid fill">
              <a:extLst>
                <a:ext uri="{FF2B5EF4-FFF2-40B4-BE49-F238E27FC236}">
                  <a16:creationId xmlns:a16="http://schemas.microsoft.com/office/drawing/2014/main" id="{D74D8E65-8FC6-9733-0DFF-36B19EBF0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4724" y="3333852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0773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</TotalTime>
  <Words>259</Words>
  <Application>Microsoft Macintosh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MS UI Gothic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Barraza</dc:creator>
  <cp:lastModifiedBy>Jacky Barraza</cp:lastModifiedBy>
  <cp:revision>7</cp:revision>
  <dcterms:created xsi:type="dcterms:W3CDTF">2023-12-04T16:11:47Z</dcterms:created>
  <dcterms:modified xsi:type="dcterms:W3CDTF">2023-12-05T15:07:56Z</dcterms:modified>
</cp:coreProperties>
</file>

<file path=docProps/thumbnail.jpeg>
</file>